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76" r:id="rId4"/>
    <p:sldId id="277" r:id="rId5"/>
    <p:sldId id="279" r:id="rId6"/>
    <p:sldId id="275" r:id="rId7"/>
    <p:sldId id="278" r:id="rId8"/>
    <p:sldId id="280" r:id="rId9"/>
    <p:sldId id="281" r:id="rId10"/>
    <p:sldId id="282" r:id="rId11"/>
    <p:sldId id="283" r:id="rId12"/>
    <p:sldId id="284" r:id="rId13"/>
    <p:sldId id="285" r:id="rId14"/>
    <p:sldId id="287" r:id="rId15"/>
    <p:sldId id="288" r:id="rId16"/>
    <p:sldId id="289" r:id="rId17"/>
    <p:sldId id="274" r:id="rId1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C3FCF-104E-4503-A636-DF159534DC15}" type="datetimeFigureOut">
              <a:rPr lang="ru-RU" smtClean="0"/>
              <a:pPr/>
              <a:t>21.02.2018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EDA9EC-B92F-488C-864A-C42FD07967C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01850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60984-46BB-426D-BBF2-D1995AFFDC27}" type="datetime1">
              <a:rPr lang="ru-RU" smtClean="0"/>
              <a:pPr>
                <a:defRPr/>
              </a:pPr>
              <a:t>21.02.2018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C90DD-34B9-44BF-9DBA-409F7E59612E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1934C-8C8F-4A76-AA2C-88F0E78AF96A}" type="datetime1">
              <a:rPr lang="ru-RU" smtClean="0"/>
              <a:pPr>
                <a:defRPr/>
              </a:pPr>
              <a:t>21.02.2018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C37E8-5783-4418-AD7C-C6745AE1CB05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4EA38-6292-4F8A-A0A0-6C55CD05C181}" type="datetime1">
              <a:rPr lang="ru-RU" smtClean="0"/>
              <a:pPr>
                <a:defRPr/>
              </a:pPr>
              <a:t>21.02.2018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A3633C-A35C-418A-A3E9-A9CA50A23906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C236E-72A3-4137-99AF-AEA784B0E81D}" type="datetime1">
              <a:rPr lang="ru-RU" smtClean="0"/>
              <a:pPr>
                <a:defRPr/>
              </a:pPr>
              <a:t>21.02.2018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CBF2B-ACCF-4BE0-97B2-3A83749F2B53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16001-3C0A-433B-AFBF-EA3D47CA5CA3}" type="datetime1">
              <a:rPr lang="ru-RU" smtClean="0"/>
              <a:pPr>
                <a:defRPr/>
              </a:pPr>
              <a:t>21.02.2018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0E882-49CE-4121-8B91-A4B32B15CCE8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44BBE-1361-452D-B2BB-DA4889F24CE2}" type="datetime1">
              <a:rPr lang="ru-RU" smtClean="0"/>
              <a:pPr>
                <a:defRPr/>
              </a:pPr>
              <a:t>21.02.2018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4B876B-96FA-47DE-AFAB-D76E967A9BCB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A5EEF-946F-4C05-BD82-0BF7150876A2}" type="datetime1">
              <a:rPr lang="ru-RU" smtClean="0"/>
              <a:pPr>
                <a:defRPr/>
              </a:pPr>
              <a:t>21.02.2018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BC08DB-084C-4F10-A6CB-338AAB6126B9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CBE45-94A5-4FAE-902E-231E14D238D7}" type="datetime1">
              <a:rPr lang="ru-RU" smtClean="0"/>
              <a:pPr>
                <a:defRPr/>
              </a:pPr>
              <a:t>21.02.2018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CFD142-7F97-4776-8DFE-773012CF23D8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DC344-B0A3-404B-BE6B-397A7F321000}" type="datetime1">
              <a:rPr lang="ru-RU" smtClean="0"/>
              <a:pPr>
                <a:defRPr/>
              </a:pPr>
              <a:t>21.02.2018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365876-D590-44C6-A7F0-BBC3F0277B2B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75792-4989-4C83-A1BC-B659B3767E85}" type="datetime1">
              <a:rPr lang="ru-RU" smtClean="0"/>
              <a:pPr>
                <a:defRPr/>
              </a:pPr>
              <a:t>21.02.2018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D29AF9-6348-40B3-9BDD-2C504F6ABA87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1E795-EECD-40B1-99BD-2B4C5939D139}" type="datetime1">
              <a:rPr lang="ru-RU" smtClean="0"/>
              <a:pPr>
                <a:defRPr/>
              </a:pPr>
              <a:t>21.02.2018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BC989-3E06-452C-8C0F-0739D8C02247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AAF9A9-2280-4759-AB42-3B0927BB381A}" type="datetime1">
              <a:rPr lang="ru-RU" smtClean="0"/>
              <a:pPr>
                <a:defRPr/>
              </a:pPr>
              <a:t>21.02.2018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D92CFA37-1D24-40FD-ABD9-1FF5FEF719E2}" type="slidenum">
              <a:rPr lang="ru-RU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641913" y="4208015"/>
            <a:ext cx="5557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О втором издании справочного пособия </a:t>
            </a:r>
            <a:r>
              <a:rPr lang="ru-RU" sz="2800" b="1" dirty="0" smtClean="0">
                <a:solidFill>
                  <a:srgbClr val="0070C0"/>
                </a:solidFill>
              </a:rPr>
              <a:t>«Требования </a:t>
            </a:r>
            <a:r>
              <a:rPr lang="ru-RU" sz="2800" b="1" dirty="0">
                <a:solidFill>
                  <a:srgbClr val="0070C0"/>
                </a:solidFill>
              </a:rPr>
              <a:t>к </a:t>
            </a:r>
            <a:r>
              <a:rPr lang="ru-RU" sz="2800" b="1" dirty="0" smtClean="0">
                <a:solidFill>
                  <a:srgbClr val="0070C0"/>
                </a:solidFill>
              </a:rPr>
              <a:t>упаковке и </a:t>
            </a:r>
            <a:r>
              <a:rPr lang="ru-RU" sz="2800" b="1" dirty="0">
                <a:solidFill>
                  <a:srgbClr val="0070C0"/>
                </a:solidFill>
              </a:rPr>
              <a:t>маркировке </a:t>
            </a:r>
            <a:r>
              <a:rPr lang="ru-RU" sz="2800" b="1" dirty="0" smtClean="0">
                <a:solidFill>
                  <a:srgbClr val="0070C0"/>
                </a:solidFill>
              </a:rPr>
              <a:t>в </a:t>
            </a:r>
            <a:r>
              <a:rPr lang="ru-RU" sz="2800" b="1" dirty="0">
                <a:solidFill>
                  <a:srgbClr val="0070C0"/>
                </a:solidFill>
              </a:rPr>
              <a:t>ЕАЭС»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144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Законодательство ЕАЭС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41248" y="1273892"/>
            <a:ext cx="744321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ru-RU" sz="1600" b="1" dirty="0" smtClean="0"/>
              <a:t>Технические регламенты Таможенного союза (Евразийского экономического союза) </a:t>
            </a:r>
            <a:r>
              <a:rPr lang="ru-RU" sz="1600" dirty="0" smtClean="0"/>
              <a:t>‑ имеют прямое действие и являются обязательными к применению на территории стран-участников Таможенного союза. Продукция, в отношении которой вступил в силу определенный технический регламент, выпускается в обращение на территории Союза только при условии, что она прошла необходимые процедуры оценки соответствия, предусмотренные регламентом.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ru-RU" sz="1600" b="1" dirty="0" smtClean="0"/>
              <a:t>Межгосударственные стандарты (ГОСТ)</a:t>
            </a:r>
            <a:r>
              <a:rPr lang="ru-RU" sz="1600" dirty="0" smtClean="0"/>
              <a:t> ‑ стандарты, принятые Межгосударственным советом по стандартизации и применяемые на территории стран СНГ и ЕАЭС. Изначально, с 1992 г.,  в число межгосударственных стандартов были включены все действовавшие в СССР стандарты ГОСТ. На территории ЕАЭС межгосударственные стандарты применяются для выполнения соответствия требованиям технических регламентов ТС (ЕАЭС). В настоящее время более 11600 межгосударственных стандартов включены в перечни стандартов к техническим регламентам ТС (ЕАЭС). </a:t>
            </a:r>
          </a:p>
          <a:p>
            <a:pPr marL="342900" indent="-342900"/>
            <a:endParaRPr lang="ru-RU" sz="1600" dirty="0" smtClean="0"/>
          </a:p>
          <a:p>
            <a:pPr marL="342900" indent="-342900">
              <a:buFont typeface="Wingdings" pitchFamily="2" charset="2"/>
              <a:buChar char="Ø"/>
            </a:pPr>
            <a:endParaRPr lang="ru-RU" sz="1600" dirty="0"/>
          </a:p>
          <a:p>
            <a:endParaRPr lang="ru-RU" sz="16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BF2B-ACCF-4BE0-97B2-3A83749F2B53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91032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144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Основные ТР, актуальные в сфере упаковки и маркировки потребительских товаров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41248" y="1273892"/>
            <a:ext cx="74432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endParaRPr lang="ru-RU" sz="1600" dirty="0" smtClean="0"/>
          </a:p>
          <a:p>
            <a:endParaRPr lang="ru-RU" sz="16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BF2B-ACCF-4BE0-97B2-3A83749F2B53}" type="slidenum">
              <a:rPr lang="ru-RU" smtClean="0"/>
              <a:pPr/>
              <a:t>11</a:t>
            </a:fld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91003946"/>
              </p:ext>
            </p:extLst>
          </p:nvPr>
        </p:nvGraphicFramePr>
        <p:xfrm>
          <a:off x="573741" y="1465455"/>
          <a:ext cx="7584141" cy="4269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88"/>
                <a:gridCol w="5131166"/>
                <a:gridCol w="1027587"/>
              </a:tblGrid>
              <a:tr h="547090"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Обозначение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Название технического регламента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Дата введения в действие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4550"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ТР ТС 005/2011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О безопасности упаковки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01.07.2012</a:t>
                      </a:r>
                    </a:p>
                  </a:txBody>
                  <a:tcPr marL="68580" marR="68580" marT="0" marB="0"/>
                </a:tc>
              </a:tr>
              <a:tr h="212362"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ТР ТС 007/2011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О безопасности продукции, предназначенной для детей и подростков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01.07.2012</a:t>
                      </a:r>
                    </a:p>
                  </a:txBody>
                  <a:tcPr marL="68580" marR="68580" marT="0" marB="0"/>
                </a:tc>
              </a:tr>
              <a:tr h="220856"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ТР ТС 008/2011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О безопасности игрушек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01.07.2012</a:t>
                      </a:r>
                    </a:p>
                  </a:txBody>
                  <a:tcPr marL="68580" marR="68580" marT="0" marB="0"/>
                </a:tc>
              </a:tr>
              <a:tr h="203868"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ТР ТС 009/2011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О безопасности парфюмерно-косметической продукции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01.07.2012</a:t>
                      </a:r>
                    </a:p>
                  </a:txBody>
                  <a:tcPr marL="68580" marR="68580" marT="0" marB="0"/>
                </a:tc>
              </a:tr>
              <a:tr h="186879"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ТР ТС 017/2011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О безопасности продукции легкой промышленности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01.07.2012</a:t>
                      </a:r>
                    </a:p>
                  </a:txBody>
                  <a:tcPr marL="68580" marR="68580" marT="0" marB="0"/>
                </a:tc>
              </a:tr>
              <a:tr h="220856"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ТР ТС 021/2011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О безопасности пищевой </a:t>
                      </a: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продукции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01.07.2013</a:t>
                      </a:r>
                    </a:p>
                  </a:txBody>
                  <a:tcPr marL="68580" marR="68580" marT="0" marB="0"/>
                </a:tc>
              </a:tr>
              <a:tr h="220857"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ТР ТС 022/2011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Пищевая продукция в части ее маркировки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01.07.2013</a:t>
                      </a:r>
                    </a:p>
                  </a:txBody>
                  <a:tcPr marL="68580" marR="68580" marT="0" marB="0"/>
                </a:tc>
              </a:tr>
              <a:tr h="229350"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ТР ТС 023/2011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Технический регламент на соковую продукцию из фруктов и овощей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01.07.2013</a:t>
                      </a:r>
                    </a:p>
                  </a:txBody>
                  <a:tcPr marL="68580" marR="68580" marT="0" marB="0"/>
                </a:tc>
              </a:tr>
              <a:tr h="547090"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ТР ТС 027/2012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О безопасности отдельных видов специализированной пищевой продукции, в том числе диетического лечебного и диетического профилактического питания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01.07.2013</a:t>
                      </a:r>
                    </a:p>
                  </a:txBody>
                  <a:tcPr marL="68580" marR="68580" marT="0" marB="0"/>
                </a:tc>
              </a:tr>
              <a:tr h="364726"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ТР ТС 029/2012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Требования безопасности пищевых добавок, ароматизаторов и технологических вспомогательных средств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01.07.2013</a:t>
                      </a:r>
                    </a:p>
                  </a:txBody>
                  <a:tcPr marL="68580" marR="68580" marT="0" marB="0"/>
                </a:tc>
              </a:tr>
              <a:tr h="216042"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ТР ТС 033/2013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О безопасности молока и молочной продукции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01.05.2014</a:t>
                      </a:r>
                    </a:p>
                  </a:txBody>
                  <a:tcPr marL="68580" marR="68580" marT="0" marB="0"/>
                </a:tc>
              </a:tr>
              <a:tr h="236742"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ТР ТС 034/2013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О безопасности мяса и мясной продукции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Calibri"/>
                          <a:cs typeface="Times New Roman"/>
                        </a:rPr>
                        <a:t>01.05.2014</a:t>
                      </a:r>
                    </a:p>
                  </a:txBody>
                  <a:tcPr marL="68580" marR="68580" marT="0" marB="0"/>
                </a:tc>
              </a:tr>
              <a:tr h="238107"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ТР ТС 035</a:t>
                      </a:r>
                      <a:r>
                        <a:rPr lang="en-US" sz="1200" dirty="0" smtClean="0">
                          <a:latin typeface="+mn-lt"/>
                          <a:ea typeface="Calibri"/>
                          <a:cs typeface="Times New Roman"/>
                        </a:rPr>
                        <a:t>/2014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cs typeface="Times New Roman" pitchFamily="18" charset="0"/>
                        </a:rPr>
                        <a:t>Технический регламент на табачную продукцию</a:t>
                      </a:r>
                      <a:endParaRPr lang="ru-RU" sz="1200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Calibri"/>
                          <a:cs typeface="Times New Roman"/>
                        </a:rPr>
                        <a:t>15.06.2016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5538"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Calibri"/>
                          <a:cs typeface="Times New Roman"/>
                        </a:rPr>
                        <a:t>ТР</a:t>
                      </a:r>
                      <a:r>
                        <a:rPr lang="ru-RU" sz="1200" baseline="0" dirty="0" smtClean="0">
                          <a:latin typeface="+mn-lt"/>
                          <a:ea typeface="Calibri"/>
                          <a:cs typeface="Times New Roman"/>
                        </a:rPr>
                        <a:t> ЕАЭС 040</a:t>
                      </a:r>
                      <a:r>
                        <a:rPr lang="en-US" sz="1200" baseline="0" dirty="0" smtClean="0">
                          <a:latin typeface="+mn-lt"/>
                          <a:ea typeface="Calibri"/>
                          <a:cs typeface="Times New Roman"/>
                        </a:rPr>
                        <a:t>/2016</a:t>
                      </a:r>
                      <a:r>
                        <a:rPr lang="ru-RU" sz="1200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  <a:cs typeface="Times New Roman" pitchFamily="18" charset="0"/>
                        </a:rPr>
                        <a:t>О безопасности рыбы и рыбной продукции </a:t>
                      </a:r>
                    </a:p>
                    <a:p>
                      <a:pPr marL="36195" marR="36195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Calibri"/>
                          <a:cs typeface="Times New Roman"/>
                        </a:rPr>
                        <a:t>01.09.2017</a:t>
                      </a:r>
                      <a:endParaRPr lang="ru-RU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91032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144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Примеры «подводных камней» законодательства, о которых должен знать даже дизайнер упаковки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2283" y="1372504"/>
            <a:ext cx="744321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ru-RU" sz="1600" dirty="0" smtClean="0"/>
              <a:t>Не допускается использовать в наименовании продукции компоненты, которые не входят в состав продукта. 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1600" dirty="0" smtClean="0"/>
              <a:t>Запрещено использовать изображение пищевой продукции, которая не содержится в потребительской упаковке, не была использована при производстве продукта или вкус (аромат) которой не имитируются компонентами, входящими в состав продукта.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1600" dirty="0" smtClean="0"/>
              <a:t>Изображение блюда, при приготовлении которого применяется данная пищевая продукция, должно сопровождаться словами «вариант приготовленного блюда» или аналогичными по смыслу словами.</a:t>
            </a:r>
            <a:r>
              <a:rPr lang="ru-RU" sz="1600" b="1" dirty="0" smtClean="0"/>
              <a:t>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1600" dirty="0" smtClean="0"/>
              <a:t>Изготовитель не вправе указывать в маркировке продукции отсутствие компонентов, полученных из ГМО, если нет соответствующего подтверждения.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1600" dirty="0" smtClean="0"/>
              <a:t>На упаковке обязательно должны быть указаны вещества из списка типичных аллергенов, если они входят в состав продукта. В отношении ряда компонентов (в том числе кофеин) предписывается информирование потребителя специальными предостерегающими надписями.</a:t>
            </a:r>
            <a:r>
              <a:rPr lang="ru-RU" sz="1600" b="1" dirty="0" smtClean="0"/>
              <a:t> 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1600" dirty="0"/>
          </a:p>
          <a:p>
            <a:endParaRPr lang="ru-RU" sz="16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BF2B-ACCF-4BE0-97B2-3A83749F2B53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91032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144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Примеры «подводных камней» законодательства, о которых должен знать даже дизайнер упаковки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41248" y="1327679"/>
            <a:ext cx="744321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ru-RU" sz="1600" dirty="0" smtClean="0"/>
              <a:t>Для наименования молокосодержащих продуктов не допускается использование понятий, установленных для молока, молочных продуктов и молочных составных продуктов. В названии торговой марки, на этикетке и в рекламе таких продуктов нельзя использовать слова или части слов, которые могли бы ввести потребителя в заблуждение относительно природы продукта.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1600" dirty="0" smtClean="0"/>
              <a:t>Не допускается применение понятия «масло» (в том числе в наименованиях торговых марок) при нанесении маркировки на этикетки пасты масляной и спреда сливочно-растительного.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1600" dirty="0" smtClean="0"/>
              <a:t>Не допускается применение понятий «молочное», «сливочное», «пломбир» в наименовании мороженого, в состав которого входит заменитель молочного жира.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1600" dirty="0" smtClean="0"/>
              <a:t>На упаковке заменителей женского молока не должно содержаться изображение детей.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1600" dirty="0" smtClean="0"/>
              <a:t>На упаковки детских молочных смесей должна наноситься предупреждающая надпись: «Для питания детей раннего возраста предпочтительнее грудное скармливание».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1600" dirty="0" smtClean="0"/>
              <a:t>Стеклянная упаковка не должна повторно использоваться для контакта с алкогольной продукцией и детским питанием. </a:t>
            </a:r>
          </a:p>
          <a:p>
            <a:pPr marL="342900" indent="-342900">
              <a:buFont typeface="Wingdings" pitchFamily="2" charset="2"/>
              <a:buChar char="ü"/>
            </a:pPr>
            <a:endParaRPr lang="ru-RU" sz="1600" dirty="0" smtClean="0"/>
          </a:p>
          <a:p>
            <a:pPr marL="342900" indent="-342900">
              <a:buFont typeface="Wingdings" pitchFamily="2" charset="2"/>
              <a:buChar char="ü"/>
            </a:pPr>
            <a:endParaRPr lang="ru-RU" sz="1600" dirty="0" smtClean="0"/>
          </a:p>
          <a:p>
            <a:pPr marL="342900" indent="-342900"/>
            <a:endParaRPr lang="ru-RU" sz="1600" dirty="0" smtClean="0"/>
          </a:p>
          <a:p>
            <a:pPr marL="342900" indent="-342900">
              <a:buFont typeface="Wingdings" pitchFamily="2" charset="2"/>
              <a:buChar char="ü"/>
            </a:pPr>
            <a:endParaRPr lang="ru-RU" sz="1600" dirty="0"/>
          </a:p>
          <a:p>
            <a:endParaRPr lang="ru-RU" sz="16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BF2B-ACCF-4BE0-97B2-3A83749F2B53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91032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144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Примеры «подводных камней» законодательства, о которых должен знать даже дизайнер упаковки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41248" y="1345609"/>
            <a:ext cx="744321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ru-RU" sz="1600" dirty="0" smtClean="0"/>
              <a:t>Нельзя использовать без соответствующего подтверждения указания «экологически чистая» и «ортопедическая»  для продукции легкой промышленности и для детских товаров.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1600" dirty="0" smtClean="0"/>
              <a:t>Допускается использовать в наименовании ароматизаторов слово «натуральный», только если в их составе присутствуют исключительно натуральные компоненты.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1600" dirty="0" smtClean="0"/>
              <a:t>Название продукта и графические изображения, нанесенные на потребительскую упаковку соковой продукции, не должны наводить потребителя на мысль о том, что в его состав входят соки или пюре из каких-то иных фруктов или овощей, кроме тех, что были использованы.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1600" dirty="0" smtClean="0"/>
              <a:t>В названии мясных продуктов разрешается  использовать наименования категорий, установленных межгосударственными стандартами, только для продукции, выпускаемой по этим стандартам (например, колбаса «Докторская» и т.п.).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1600" dirty="0" smtClean="0"/>
              <a:t>Для мясной продукции общего назначения запрещены придуманные названия, которые воспринимаются как мясная продукция для детского питания (например, «Сосиски детские», колбаса «Карапузик»).</a:t>
            </a:r>
          </a:p>
          <a:p>
            <a:pPr marL="342900" indent="-342900">
              <a:buFont typeface="Wingdings" pitchFamily="2" charset="2"/>
              <a:buChar char="ü"/>
            </a:pPr>
            <a:endParaRPr lang="ru-RU" sz="1600" dirty="0" smtClean="0"/>
          </a:p>
          <a:p>
            <a:pPr marL="342900" indent="-342900">
              <a:buFont typeface="Wingdings" pitchFamily="2" charset="2"/>
              <a:buChar char="ü"/>
            </a:pPr>
            <a:endParaRPr lang="ru-RU" sz="1600" dirty="0" smtClean="0"/>
          </a:p>
          <a:p>
            <a:endParaRPr lang="ru-RU" sz="16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BF2B-ACCF-4BE0-97B2-3A83749F2B53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91032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144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Примеры пробелов в законодательстве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32283" y="1202173"/>
            <a:ext cx="744321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ru-RU" sz="1600" dirty="0" smtClean="0"/>
              <a:t>В технических регламентах ЕАЭС этикетирование не выделяется как сфера, отдельная от маркировки, и сам этот термин не используется. Межгосударственные стандарты, очерчивающие круг требований, относящихся к сфере этикетирования (в т.ч. четкие требования к нанесению маркировки), находятся еще в разработке. 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ru-RU" sz="1600" dirty="0" smtClean="0"/>
              <a:t>В рамках технических регламентов ЕАЭС и вступивших в силу межгосударственных стандартов, все прямые экологические требования к упаковке опущены. Эта тема оставлена на будущее. Имеется лишь требование размещать в маркировке упаковки информацию о возможности ее утилизации, с обозначением материала, из которого она изготовлена.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ru-RU" sz="1600" dirty="0" smtClean="0"/>
              <a:t>В документации ЕАЭС не регламентированы размеры и другие особенности нанесения ряда символов, используемых в маркировке. Например, не регламентировано, в каких случаях должна употребляться широкая и узкая версии «ленты Мебиуса» (как указание на возможность утилизации использованной упаковки).  </a:t>
            </a:r>
          </a:p>
          <a:p>
            <a:pPr marL="342900" indent="-342900">
              <a:buFont typeface="Wingdings" pitchFamily="2" charset="2"/>
              <a:buChar char="ü"/>
            </a:pPr>
            <a:endParaRPr lang="ru-RU" sz="1600" dirty="0" smtClean="0"/>
          </a:p>
          <a:p>
            <a:pPr marL="342900" indent="-342900">
              <a:buFont typeface="Wingdings" pitchFamily="2" charset="2"/>
              <a:buChar char="ü"/>
            </a:pPr>
            <a:endParaRPr lang="ru-RU" sz="1600" dirty="0" smtClean="0"/>
          </a:p>
          <a:p>
            <a:pPr marL="342900" indent="-342900">
              <a:buFont typeface="Wingdings" pitchFamily="2" charset="2"/>
              <a:buChar char="ü"/>
            </a:pPr>
            <a:endParaRPr lang="ru-RU" sz="1600" dirty="0" smtClean="0"/>
          </a:p>
          <a:p>
            <a:pPr marL="342900" indent="-342900">
              <a:buFont typeface="Wingdings" pitchFamily="2" charset="2"/>
              <a:buChar char="ü"/>
            </a:pPr>
            <a:endParaRPr lang="ru-RU" sz="1600" dirty="0"/>
          </a:p>
          <a:p>
            <a:endParaRPr lang="ru-RU" sz="16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BF2B-ACCF-4BE0-97B2-3A83749F2B53}" type="slidenum">
              <a:rPr lang="ru-RU" smtClean="0"/>
              <a:pPr/>
              <a:t>15</a:t>
            </a:fld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09128" y="5461746"/>
            <a:ext cx="2078721" cy="1046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491032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144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Примеры «дешифровки» маркировок</a:t>
            </a:r>
            <a:endParaRPr lang="ru-RU" sz="32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BF2B-ACCF-4BE0-97B2-3A83749F2B53}" type="slidenum">
              <a:rPr lang="ru-RU" smtClean="0"/>
              <a:pPr/>
              <a:t>16</a:t>
            </a:fld>
            <a:endParaRPr lang="ru-RU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9575" y="1146747"/>
            <a:ext cx="3684495" cy="2656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6037" y="1129554"/>
            <a:ext cx="3953916" cy="566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69491" y="3879197"/>
            <a:ext cx="369570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491032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smtClean="0"/>
              <a:t>Спасибо за внимание!</a:t>
            </a:r>
            <a:endParaRPr lang="ru-RU" sz="3200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BF2B-ACCF-4BE0-97B2-3A83749F2B53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196353" y="2734235"/>
            <a:ext cx="4589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70C0"/>
                </a:solidFill>
              </a:rPr>
              <a:t>Все новости на нашем сайте</a:t>
            </a:r>
          </a:p>
          <a:p>
            <a:pPr algn="ctr"/>
            <a:r>
              <a:rPr lang="ru-RU" sz="2400" dirty="0" smtClean="0">
                <a:solidFill>
                  <a:srgbClr val="0070C0"/>
                </a:solidFill>
              </a:rPr>
              <a:t> НОВЦ.РФ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144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Предыстория проекта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3435" y="1165411"/>
            <a:ext cx="433102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В 2015 г. по </a:t>
            </a:r>
            <a:r>
              <a:rPr lang="ru-RU" sz="1600" dirty="0"/>
              <a:t>заказу </a:t>
            </a:r>
            <a:r>
              <a:rPr lang="ru-RU" sz="1600" dirty="0" smtClean="0"/>
              <a:t>профильного Министерства Республики </a:t>
            </a:r>
            <a:r>
              <a:rPr lang="ru-RU" sz="1600" dirty="0"/>
              <a:t>Казахстан </a:t>
            </a:r>
            <a:r>
              <a:rPr lang="ru-RU" sz="1600" dirty="0" smtClean="0"/>
              <a:t>сотрудниками НОВЦ был разработан </a:t>
            </a:r>
            <a:r>
              <a:rPr lang="ru-RU" sz="1600" dirty="0"/>
              <a:t>инструктивный материал </a:t>
            </a:r>
            <a:r>
              <a:rPr lang="ru-RU" sz="1600" dirty="0" smtClean="0"/>
              <a:t>«В </a:t>
            </a:r>
            <a:r>
              <a:rPr lang="ru-RU" sz="1600" dirty="0"/>
              <a:t>помощь </a:t>
            </a:r>
            <a:r>
              <a:rPr lang="ru-RU" sz="1600" dirty="0" smtClean="0"/>
              <a:t>экспортеру»: </a:t>
            </a:r>
            <a:r>
              <a:rPr lang="ru-RU" sz="1600" b="1" dirty="0">
                <a:solidFill>
                  <a:srgbClr val="0070C0"/>
                </a:solidFill>
              </a:rPr>
              <a:t>«Требования к упаковке, маркировке и этикетированию в ЕАЭС» </a:t>
            </a:r>
            <a:r>
              <a:rPr lang="ru-RU" sz="1600" dirty="0"/>
              <a:t>(авторы: Кухарский В.В., Смиренный И.Н., Шандыбин С.А). </a:t>
            </a:r>
            <a:endParaRPr lang="ru-RU" sz="1600" dirty="0" smtClean="0"/>
          </a:p>
          <a:p>
            <a:endParaRPr lang="ru-RU" sz="1600" dirty="0"/>
          </a:p>
          <a:p>
            <a:r>
              <a:rPr lang="ru-RU" sz="1600" dirty="0"/>
              <a:t>З</a:t>
            </a:r>
            <a:r>
              <a:rPr lang="ru-RU" sz="1600" dirty="0" smtClean="0"/>
              <a:t>аказ был мотивирован тем, что предприятия, работавшие на рынке Евразийского Экономического Союза, столкнулись с необходимостью  соответствовать новым требованиям к упаковке и маркировке продукции,  содержащимся в Технических Регламентах Таможенного Союза, принятых в 2011-2015 гг. 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BF2B-ACCF-4BE0-97B2-3A83749F2B53}" type="slidenum">
              <a:rPr lang="ru-RU" smtClean="0"/>
              <a:pPr/>
              <a:t>2</a:t>
            </a:fld>
            <a:endParaRPr lang="ru-RU" dirty="0"/>
          </a:p>
        </p:txBody>
      </p:sp>
      <p:pic>
        <p:nvPicPr>
          <p:cNvPr id="2" name="Picture 2" descr="C:\РАБОТА\Развитие 2017\Брошюра об упаковке 2018\Презентация новая\Брошюра_обложка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0328" y="1264023"/>
            <a:ext cx="3187602" cy="452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Номер слайда 6"/>
          <p:cNvSpPr txBox="1">
            <a:spLocks/>
          </p:cNvSpPr>
          <p:nvPr/>
        </p:nvSpPr>
        <p:spPr>
          <a:xfrm>
            <a:off x="6467094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2CBF2B-ACCF-4BE0-97B2-3A83749F2B53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Аннотация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41248" y="1273892"/>
            <a:ext cx="744321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ru-RU" sz="1600" dirty="0" smtClean="0"/>
              <a:t>В </a:t>
            </a:r>
            <a:r>
              <a:rPr lang="ru-RU" sz="1600" dirty="0"/>
              <a:t>этом пособии </a:t>
            </a:r>
            <a:r>
              <a:rPr lang="ru-RU" sz="1600" dirty="0" smtClean="0"/>
              <a:t>были собраны </a:t>
            </a:r>
            <a:r>
              <a:rPr lang="ru-RU" sz="1600" dirty="0"/>
              <a:t>и систематизированы все основные требования к упаковке и маркировке продукции, содержащиеся в технических регламентах и межгосударственных стандартах Таможенного союза ЕАЭС. </a:t>
            </a:r>
            <a:endParaRPr lang="ru-RU" sz="1600" dirty="0" smtClean="0"/>
          </a:p>
          <a:p>
            <a:pPr marL="342900" indent="-342900">
              <a:buFont typeface="Wingdings" pitchFamily="2" charset="2"/>
              <a:buChar char="q"/>
            </a:pPr>
            <a:r>
              <a:rPr lang="ru-RU" sz="1600" dirty="0" smtClean="0"/>
              <a:t>Рассмотрены </a:t>
            </a:r>
            <a:r>
              <a:rPr lang="ru-RU" sz="1600" dirty="0"/>
              <a:t>случаи неоднозначности и недостаточной детализации существующих требований.  </a:t>
            </a:r>
            <a:endParaRPr lang="ru-RU" sz="1600" dirty="0" smtClean="0"/>
          </a:p>
          <a:p>
            <a:pPr marL="342900" lvl="1" indent="-342900">
              <a:buFont typeface="Wingdings" pitchFamily="2" charset="2"/>
              <a:buChar char="q"/>
            </a:pPr>
            <a:r>
              <a:rPr lang="ru-RU" sz="1600" dirty="0" smtClean="0"/>
              <a:t>Дано общее представление о процедурах подтверждения соответствия упаковки (укупорочных средств) требованиям технического регламента</a:t>
            </a:r>
          </a:p>
          <a:p>
            <a:pPr marL="342900" indent="-342900">
              <a:buFont typeface="Wingdings" pitchFamily="2" charset="2"/>
              <a:buChar char="q"/>
            </a:pPr>
            <a:endParaRPr lang="ru-RU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ru-RU" sz="1600" dirty="0" smtClean="0"/>
              <a:t>Сложность предмета состоит в том, что требования к упаковке и маркировке не собраны в каком-то одном документе, а «размазаны» по множеству техрегламентов и ГОСТов (всего имеется более 35 вступивших в силу ТР и около 11 тыс. документов, описывающих стандарты ).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1600" dirty="0" smtClean="0"/>
              <a:t>Дополнительная сложность  - процесс создания и утверждения техрегламентов ЕАЭС еще не закончен, и существуют пробелы, которые пока заполняются старыми техрегламентами и ГОСТами или вообще никак не регулируются.</a:t>
            </a:r>
          </a:p>
          <a:p>
            <a:pPr marL="342900" indent="-342900">
              <a:buFont typeface="Wingdings" pitchFamily="2" charset="2"/>
              <a:buChar char="q"/>
            </a:pPr>
            <a:endParaRPr lang="ru-RU" sz="1600" dirty="0" smtClean="0"/>
          </a:p>
          <a:p>
            <a:pPr marL="342900" indent="-342900"/>
            <a:r>
              <a:rPr lang="ru-RU" sz="1600" dirty="0" smtClean="0"/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53796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144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Задачи проекта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41248" y="1273892"/>
            <a:ext cx="74432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600" dirty="0" smtClean="0"/>
              <a:t>В задачи данной брошюры входило: </a:t>
            </a:r>
          </a:p>
          <a:p>
            <a:pPr>
              <a:buNone/>
            </a:pPr>
            <a:endParaRPr lang="ru-RU" sz="1600" dirty="0" smtClean="0"/>
          </a:p>
          <a:p>
            <a:pPr marL="342900" indent="-342900">
              <a:buFont typeface="Wingdings" pitchFamily="2" charset="2"/>
              <a:buChar char="ü"/>
            </a:pPr>
            <a:r>
              <a:rPr lang="ru-RU" sz="1600" dirty="0" smtClean="0"/>
              <a:t>Дать краткий обзор требований к упаковке и маркировке, действующих в рамках ЕАЭС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1600" dirty="0" smtClean="0"/>
              <a:t>Предупредить о «подводных камнях» - возможных нарушениях законодательства, вызванных желанием дать более привлекательное описание продукта на упаковке.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1600" dirty="0" smtClean="0"/>
              <a:t>Дать руководство к самостоятельному поиску необходимой информации (понимание того, какие документы нужно изучать, и где эти документы искать).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1600" dirty="0" smtClean="0"/>
              <a:t>Дать общее представление о процедурах подтверждения соответствия упаковки (укупорочных средств) требованиям законодательства.</a:t>
            </a:r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BF2B-ACCF-4BE0-97B2-3A83749F2B53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91032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144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Целевая аудитория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41248" y="1273892"/>
            <a:ext cx="744321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Данное пособие имеет вводный и обзорный характер, оно имеет целью  ввести читателя в курс дела и повысить уровень его осведомленности до уровня, позволяющего самостоятельно искать информацию по теме, а также общаться со специалистами по упаковке и маркировке  и говорить с ними на одном языке.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В круг потенциальных читателей входят: </a:t>
            </a:r>
          </a:p>
          <a:p>
            <a:pPr>
              <a:buNone/>
            </a:pPr>
            <a:endParaRPr lang="ru-RU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ru-RU" sz="1600" dirty="0" smtClean="0"/>
              <a:t>Предприниматели и руководители предприятий (в том числе – компаний-импортеров).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1600" dirty="0" smtClean="0"/>
              <a:t>Дизайнеры упаковки, а также специалисты, определяющие техническое задание на конструкцию и оформление упаковки.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1600" dirty="0" smtClean="0"/>
              <a:t>Студенты профильных кафедр и будущие  специалисты по упаковке и маркировке.</a:t>
            </a:r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BF2B-ACCF-4BE0-97B2-3A83749F2B53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91032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144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Второе издание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41248" y="1273892"/>
            <a:ext cx="744321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В 2015 году не </a:t>
            </a:r>
            <a:r>
              <a:rPr lang="ru-RU" sz="1600" dirty="0" smtClean="0"/>
              <a:t>было ни </a:t>
            </a:r>
            <a:r>
              <a:rPr lang="ru-RU" sz="1600" dirty="0"/>
              <a:t>одного </a:t>
            </a:r>
            <a:r>
              <a:rPr lang="ru-RU" sz="1600" dirty="0" smtClean="0"/>
              <a:t>обзорного справочного </a:t>
            </a:r>
            <a:r>
              <a:rPr lang="ru-RU" sz="1600" dirty="0"/>
              <a:t>пособия на эту </a:t>
            </a:r>
            <a:r>
              <a:rPr lang="ru-RU" sz="1600" dirty="0" smtClean="0"/>
              <a:t>тему.  Нет и до </a:t>
            </a:r>
            <a:r>
              <a:rPr lang="ru-RU" sz="1600" dirty="0"/>
              <a:t>сих пор, помимо </a:t>
            </a:r>
            <a:r>
              <a:rPr lang="ru-RU" sz="1600" dirty="0" smtClean="0"/>
              <a:t>данного, </a:t>
            </a:r>
            <a:r>
              <a:rPr lang="ru-RU" sz="1600" dirty="0"/>
              <a:t>которое растиражировано </a:t>
            </a:r>
            <a:r>
              <a:rPr lang="ru-RU" sz="1600" dirty="0" smtClean="0"/>
              <a:t>в </a:t>
            </a:r>
            <a:r>
              <a:rPr lang="ru-RU" sz="1600" dirty="0"/>
              <a:t>русскоязычном  интернете, несмотря на </a:t>
            </a:r>
            <a:r>
              <a:rPr lang="ru-RU" sz="1600" dirty="0" smtClean="0"/>
              <a:t>его лаконичность и на то</a:t>
            </a:r>
            <a:r>
              <a:rPr lang="ru-RU" sz="1600" dirty="0"/>
              <a:t>, что </a:t>
            </a:r>
            <a:r>
              <a:rPr lang="ru-RU" sz="1600" dirty="0" smtClean="0"/>
              <a:t>оно адаптировано для аудитории  в Республике Казахстан.  В связи с этим мы разрабатываем </a:t>
            </a:r>
            <a:r>
              <a:rPr lang="ru-RU" sz="1600" b="1" dirty="0" smtClean="0">
                <a:solidFill>
                  <a:srgbClr val="0070C0"/>
                </a:solidFill>
              </a:rPr>
              <a:t>второе издание</a:t>
            </a:r>
            <a:r>
              <a:rPr lang="ru-RU" sz="1600" dirty="0" smtClean="0"/>
              <a:t> этого пособия, которое будет: </a:t>
            </a:r>
          </a:p>
          <a:p>
            <a:endParaRPr lang="ru-RU" sz="16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1600" dirty="0" smtClean="0"/>
              <a:t>Дополнено новшествами и изменениями, случившимися в 2016-2018 гг. (в том числе утверждение и вступление в силу новых ТР, в частности: «ТР на табачную продукцию», «О безопасности упакованной питьевой воды» и т.д.).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ru-RU" sz="16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1600" dirty="0" smtClean="0"/>
              <a:t>Адаптировано к российской специфике и учитывает те проблемы, с которыми чаще всего сталкиваются  российские предприятия в своей практике.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ru-RU" sz="16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1600" dirty="0" smtClean="0"/>
              <a:t>Расширено до полноценного справочного пособия объемом не менее 150 стр. В казахстанском  варианте из-за требований заказчика объем брошюры составил всего 65 страниц формата А5 (в одноязычном варианте).</a:t>
            </a:r>
          </a:p>
          <a:p>
            <a:endParaRPr lang="ru-RU" sz="16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BF2B-ACCF-4BE0-97B2-3A83749F2B53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91032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144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Подготовка второго издания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41248" y="1273892"/>
            <a:ext cx="74432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В </a:t>
            </a:r>
            <a:r>
              <a:rPr lang="ru-RU" sz="1600" dirty="0" smtClean="0"/>
              <a:t>рамках подготовки второго, улучшенного издания мы решаем две задачи: </a:t>
            </a:r>
          </a:p>
          <a:p>
            <a:endParaRPr lang="ru-RU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ru-RU" sz="1600" dirty="0" smtClean="0"/>
              <a:t>Собираем актуальную информацию о тех проблемах и «подводных камнях», с которыми чаще всего сталкиваются  российские предприятия в плане соответствия требованиям к упаковке и маркировке, и о вариантах решения этих проблем.  Нам  интересны любые пожелания  о том, какую дополнительную информацию необходимо осветить в справочном пособии.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ru-RU" sz="1600" dirty="0" smtClean="0"/>
              <a:t>Ищем партнеров, заинтересованных в скорейшем издании такого пособия и способных профинансировать проект. В Казахстане государство озаботилось этой темой еще в 2015 году.  В России пока не проявлено интереса ни со стороны государства, ни со стороны отраслевых ассоциаций, хотя потребность  в таком материале велика.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1600" dirty="0"/>
          </a:p>
          <a:p>
            <a:endParaRPr lang="ru-RU" sz="16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BF2B-ACCF-4BE0-97B2-3A83749F2B53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91032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144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Содержание пособия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41248" y="1273892"/>
            <a:ext cx="744321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ru-RU" sz="1600" dirty="0" smtClean="0"/>
              <a:t>Законодательство ЕАЭС в сфере требований к упаковке и маркировке продукции (общий обзор и структура).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ru-RU" sz="1600" dirty="0" smtClean="0"/>
              <a:t>Требования к упаковке (как общие, так и по отдельным категориям упакованной продукции).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ru-RU" sz="1600" dirty="0" smtClean="0"/>
              <a:t>Требования к маркировке и этикетированию продукции (общие и для отдельных видов продукции).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ru-RU" sz="1600" dirty="0" smtClean="0"/>
              <a:t>Подтверждение соответствия упаковки (и укупорочных средств) требованиям технического регламента.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ru-RU" sz="1600" dirty="0" smtClean="0"/>
              <a:t>Справочные вставки и приложения, в том числе: 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ru-RU" sz="1600" dirty="0" smtClean="0"/>
              <a:t>Основные термины и сокращения в сфере упаковки и маркировки;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ru-RU" sz="1600" dirty="0" smtClean="0"/>
              <a:t>Список технических регламентов ТС с требованиями по упаковке и маркировке (и ссылки на их страницы в интернете);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ru-RU" sz="1600" dirty="0" smtClean="0"/>
              <a:t>Список и статус межгосударственных стандартов в сфере упаковки;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ru-RU" sz="1600" dirty="0" smtClean="0"/>
              <a:t>Список рекомендуемой литературы по теме упаковки и маркировки.	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sz="1600" dirty="0"/>
          </a:p>
          <a:p>
            <a:endParaRPr lang="ru-RU" sz="16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BF2B-ACCF-4BE0-97B2-3A83749F2B53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91032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144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Законодательство ЕАЭС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637" y="4303058"/>
            <a:ext cx="74432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1600" dirty="0" smtClean="0">
                <a:latin typeface="+mn-lt"/>
                <a:cs typeface="Arial" pitchFamily="34" charset="0"/>
              </a:rPr>
              <a:t>	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BF2B-ACCF-4BE0-97B2-3A83749F2B53}" type="slidenum">
              <a:rPr lang="ru-RU" smtClean="0"/>
              <a:pPr/>
              <a:t>9</a:t>
            </a:fld>
            <a:endParaRPr lang="ru-RU" dirty="0"/>
          </a:p>
        </p:txBody>
      </p:sp>
      <p:pic>
        <p:nvPicPr>
          <p:cNvPr id="1026" name="Picture 2" descr="I:\Work\Развитие 2017\Брошюра об упаковке 2018\Презентация новая\Документы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29790" y="1460444"/>
            <a:ext cx="5592903" cy="34432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4910320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774</TotalTime>
  <Words>1677</Words>
  <Application>Microsoft Office PowerPoint</Application>
  <PresentationFormat>Экран (4:3)</PresentationFormat>
  <Paragraphs>159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Предыстория проекта</vt:lpstr>
      <vt:lpstr>Аннотация</vt:lpstr>
      <vt:lpstr>Задачи проекта</vt:lpstr>
      <vt:lpstr>Целевая аудитория</vt:lpstr>
      <vt:lpstr>Второе издание</vt:lpstr>
      <vt:lpstr>Подготовка второго издания</vt:lpstr>
      <vt:lpstr>Содержание пособия</vt:lpstr>
      <vt:lpstr>Законодательство ЕАЭС</vt:lpstr>
      <vt:lpstr>Законодательство ЕАЭС</vt:lpstr>
      <vt:lpstr>Основные ТР, актуальные в сфере упаковки и маркировки потребительских товаров</vt:lpstr>
      <vt:lpstr>Примеры «подводных камней» законодательства, о которых должен знать даже дизайнер упаковки</vt:lpstr>
      <vt:lpstr>Примеры «подводных камней» законодательства, о которых должен знать даже дизайнер упаковки</vt:lpstr>
      <vt:lpstr>Примеры «подводных камней» законодательства, о которых должен знать даже дизайнер упаковки</vt:lpstr>
      <vt:lpstr>Примеры пробелов в законодательстве</vt:lpstr>
      <vt:lpstr>Примеры «дешифровки» маркировок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151</cp:revision>
  <dcterms:created xsi:type="dcterms:W3CDTF">2017-08-08T10:51:38Z</dcterms:created>
  <dcterms:modified xsi:type="dcterms:W3CDTF">2018-02-21T17:28:16Z</dcterms:modified>
</cp:coreProperties>
</file>